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7" r:id="rId4"/>
    <p:sldId id="266" r:id="rId5"/>
    <p:sldId id="265" r:id="rId6"/>
    <p:sldId id="264" r:id="rId7"/>
    <p:sldId id="263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E4D59E-02E0-3A2D-D62C-50732568DB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85CA2F0-6495-FEDE-FD8D-18C7536E10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DF7DB1-A107-33E9-B772-87E3D1281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3A05-A7AD-4CDD-B3BF-7D9D58FDC5E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34BBF7-C2DF-CC61-4DBC-5E417AD02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C49690C-6724-5230-15F2-37D3074B1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1FC9D-3CCC-4756-8D43-1989A1220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725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C4694F-E078-81A6-70EC-81B38385A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5A9E853-7FCA-A800-46B3-EC9A3D661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337396-A79B-1138-1BC6-F01F1E35F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3A05-A7AD-4CDD-B3BF-7D9D58FDC5E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E47B94-CCB5-0AA5-E61C-EE2334763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CE8C6E-F6DB-8895-9B50-8C5C7BECB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1FC9D-3CCC-4756-8D43-1989A1220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453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6E23446-C5CC-6F3D-BC1C-537F48ADAD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77FCD7E-412B-6375-F618-DCB4FBCCCE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66A21C-EBD2-8630-C9A1-014283AF8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3A05-A7AD-4CDD-B3BF-7D9D58FDC5E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ABB3269-AB2D-AE84-BA9B-D03EF674E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3F8EDF-D039-BCC2-E6DC-1ED007AC4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1FC9D-3CCC-4756-8D43-1989A1220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590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8E3281-9DFE-8515-3B49-9CDB4F621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AB52ED-59E8-A95B-80CE-178BADA35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BD4925-955D-9ACF-7A3E-824D43418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3A05-A7AD-4CDD-B3BF-7D9D58FDC5E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238E1E6-6EC6-A661-332F-FBD31CDBC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C014FC3-5235-4A50-C561-A78792EAE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1FC9D-3CCC-4756-8D43-1989A1220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182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263EA8-4ADE-9727-0F7F-1C01CE13D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78FCEBF-2EC2-87CF-D1EA-CF3524221C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86C8226-FEB3-864A-C47E-DDBF65439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3A05-A7AD-4CDD-B3BF-7D9D58FDC5E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F9DC93F-9BB7-DF25-BCA1-5AF29799A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76ABA6-1F35-B32F-E7E0-02BB3474D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1FC9D-3CCC-4756-8D43-1989A1220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666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6D457B-C18F-593E-3070-846945258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7E8825-FA49-2483-4AE4-D3C12F4C4F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F62E0D8-2A6D-06DF-C81C-6A3EC92E7E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47EEED-7F2D-044B-0915-344D3C681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3A05-A7AD-4CDD-B3BF-7D9D58FDC5E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0BB15FA-C43E-2C91-1F19-2456F5C93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E48DDDD-88B1-4975-E8B1-C6974937C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1FC9D-3CCC-4756-8D43-1989A1220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031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69426B-7CBF-E659-2CDB-A14733DE8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3F9E1C0-3A0D-FE1A-5A6C-6D4FA9A221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6E112EA-1D43-859A-9AE4-59BDF18642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4515A20-8740-B852-965C-1935A66890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957B33A-7432-965A-D49B-4F0A22A9D3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B69246C-81B9-A250-97FF-6C3EEFBCC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3A05-A7AD-4CDD-B3BF-7D9D58FDC5E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5773394-CA2A-A879-D3F7-6CF476422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E87F8CF-9E3F-8165-CF44-1BAB3C6EB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1FC9D-3CCC-4756-8D43-1989A1220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86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90A52E-3145-6E6B-6A06-FFB299EA6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0BB1D39-4690-53FA-F509-C973DA5F3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3A05-A7AD-4CDD-B3BF-7D9D58FDC5E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1315607-2218-F79C-5309-16C97E2AD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54E7D5D-1089-5AD8-7542-CD22DFF5D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1FC9D-3CCC-4756-8D43-1989A1220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789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C4ADC65-A5E2-BF00-6D87-B3EA225D4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3A05-A7AD-4CDD-B3BF-7D9D58FDC5E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4EF9AAF-7F54-2299-BF1B-38AD2D73D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06DE844-DB55-E596-D0C7-FDF32386E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1FC9D-3CCC-4756-8D43-1989A1220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9813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7F80FC-2C99-65A6-BC66-8F4A3AF95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650710-0253-B588-5B1D-CF4650EC8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280F36F-8546-FF37-7CDC-415B2B42E2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8F3E6C3-54AD-481C-5E68-AC50A996A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3A05-A7AD-4CDD-B3BF-7D9D58FDC5E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3A9D6A2-1EFC-0A8E-CB92-6F4E7372B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9A8A214-5F43-F241-B33B-243DA3B87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1FC9D-3CCC-4756-8D43-1989A1220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0753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317AE3-43C2-2788-C5F1-83758C7F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55D20F5-537F-1F7E-A9E1-B2DE07A794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E89CFE3-3013-AF11-2AF7-4A2BE0D3F1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5811014-6C35-BAB2-8BCC-73FAA5D56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3A05-A7AD-4CDD-B3BF-7D9D58FDC5E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4F9EAD-D43A-918E-B3EA-F47BB965B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62D1879-91DD-3DB8-AA9C-951C6E8E7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1FC9D-3CCC-4756-8D43-1989A1220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269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9AA751-19E1-E645-2820-B7DFAB2B7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96AD741-E30B-0828-0007-1AA8A0002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BEA742-7607-B115-7426-606CC38247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863A05-A7AD-4CDD-B3BF-7D9D58FDC5E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AF0498-EA44-7E12-345F-F042548087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AB609B-6AE7-4330-27AE-0512FD5D4C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81FC9D-3CCC-4756-8D43-1989A1220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645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снимок экрана, Красочность, Симметрия, дизайн">
            <a:extLst>
              <a:ext uri="{FF2B5EF4-FFF2-40B4-BE49-F238E27FC236}">
                <a16:creationId xmlns:a16="http://schemas.microsoft.com/office/drawing/2014/main" id="{1925FF11-E1EC-EAA3-7537-AE1D19BD8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7970"/>
            <a:ext cx="12192000" cy="695597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9DBEE88-80F0-6176-FB1C-DD5AB3EF5155}"/>
              </a:ext>
            </a:extLst>
          </p:cNvPr>
          <p:cNvSpPr txBox="1"/>
          <p:nvPr/>
        </p:nvSpPr>
        <p:spPr>
          <a:xfrm>
            <a:off x="0" y="2344731"/>
            <a:ext cx="12115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ctr"/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Коммуникативный тренинг компетентности педагогов</a:t>
            </a:r>
          </a:p>
          <a:p>
            <a:pPr indent="450215" algn="ctr"/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«Эффективное взаимодействие участников образовательных отношений»</a:t>
            </a:r>
          </a:p>
          <a:p>
            <a:r>
              <a:rPr lang="ru-RU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99E461-8278-3577-7FCD-4018A9ED4F62}"/>
              </a:ext>
            </a:extLst>
          </p:cNvPr>
          <p:cNvSpPr txBox="1"/>
          <p:nvPr/>
        </p:nvSpPr>
        <p:spPr>
          <a:xfrm>
            <a:off x="1709057" y="315685"/>
            <a:ext cx="87738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 дошкольное образовательное  учреждение «Сказка»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DE470C-A7CB-7017-AD60-7AE7CA98A364}"/>
              </a:ext>
            </a:extLst>
          </p:cNvPr>
          <p:cNvSpPr txBox="1"/>
          <p:nvPr/>
        </p:nvSpPr>
        <p:spPr>
          <a:xfrm>
            <a:off x="8180614" y="5845314"/>
            <a:ext cx="35160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 Педагог-психолог</a:t>
            </a:r>
          </a:p>
          <a:p>
            <a:pPr algn="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Кириченко Е.А.</a:t>
            </a:r>
          </a:p>
        </p:txBody>
      </p:sp>
    </p:spTree>
    <p:extLst>
      <p:ext uri="{BB962C8B-B14F-4D97-AF65-F5344CB8AC3E}">
        <p14:creationId xmlns:p14="http://schemas.microsoft.com/office/powerpoint/2010/main" val="2231753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снимок экрана, Красочность, Симметрия, дизайн">
            <a:extLst>
              <a:ext uri="{FF2B5EF4-FFF2-40B4-BE49-F238E27FC236}">
                <a16:creationId xmlns:a16="http://schemas.microsoft.com/office/drawing/2014/main" id="{1925FF11-E1EC-EAA3-7537-AE1D19BD8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7970"/>
            <a:ext cx="12192000" cy="695597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A8F31FF-4422-C4BA-B488-8F8371F27E2F}"/>
              </a:ext>
            </a:extLst>
          </p:cNvPr>
          <p:cNvSpPr txBox="1"/>
          <p:nvPr/>
        </p:nvSpPr>
        <p:spPr>
          <a:xfrm>
            <a:off x="157842" y="529245"/>
            <a:ext cx="118763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/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 тренинга: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 коммуникативной компетентности у участников тренинга. Активировать форму повышения квалификации педагогов. В игровой форме проанализировать профессиональную компетентность педагогических работников и общую культуру воспитателей ДОУ.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C6CD86-6DA2-2304-1BD8-D0C021801CC7}"/>
              </a:ext>
            </a:extLst>
          </p:cNvPr>
          <p:cNvSpPr txBox="1"/>
          <p:nvPr/>
        </p:nvSpPr>
        <p:spPr>
          <a:xfrm>
            <a:off x="157842" y="2726120"/>
            <a:ext cx="1187631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l"/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Wingdings" panose="05000000000000000000" pitchFamily="2" charset="2"/>
              <a:buChar char="q"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благоприятной атмосферы в процессе групповой работы;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Wingdings" panose="05000000000000000000" pitchFamily="2" charset="2"/>
              <a:buChar char="q"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 умения задавать вопросы, умения вступать в контакт, умения слышать и понимать партнера,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Wingdings" panose="05000000000000000000" pitchFamily="2" charset="2"/>
              <a:buChar char="q"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развивать умение воспринять и понять партнера, умения передать партнеру, что его услышали и поняли;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Wingdings" panose="05000000000000000000" pitchFamily="2" charset="2"/>
              <a:buChar char="q"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 возможностей в вербализации эмоциональных состояний;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Wingdings" panose="05000000000000000000" pitchFamily="2" charset="2"/>
              <a:buChar char="q"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 и отработка умения находить позитивные качества в другом человеке;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Wingdings" panose="05000000000000000000" pitchFamily="2" charset="2"/>
              <a:buChar char="q"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 и отработка техник вербализации, и повторение.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60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снимок экрана, Красочность, Симметрия, дизайн">
            <a:extLst>
              <a:ext uri="{FF2B5EF4-FFF2-40B4-BE49-F238E27FC236}">
                <a16:creationId xmlns:a16="http://schemas.microsoft.com/office/drawing/2014/main" id="{1925FF11-E1EC-EAA3-7537-AE1D19BD8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7970"/>
            <a:ext cx="12192000" cy="6955970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BA41946-B537-51F4-A417-5D63EB199F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3231" y="1817914"/>
            <a:ext cx="8965538" cy="504008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F58880E-28CF-6B49-7727-375ECF02BC55}"/>
              </a:ext>
            </a:extLst>
          </p:cNvPr>
          <p:cNvSpPr txBox="1"/>
          <p:nvPr/>
        </p:nvSpPr>
        <p:spPr>
          <a:xfrm>
            <a:off x="566057" y="261256"/>
            <a:ext cx="113102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Общение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это обмен сведениями с помощью языка или жестов, коммуникационное взаимодействие людей, когда происходит обмен разного рода информацией.</a:t>
            </a:r>
          </a:p>
          <a:p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Общение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— это особенный процесс взаимодействия между людьми, который осуществляется с помощью вербальных и невербальными способов.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46787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снимок экрана, Красочность, Симметрия, дизайн">
            <a:extLst>
              <a:ext uri="{FF2B5EF4-FFF2-40B4-BE49-F238E27FC236}">
                <a16:creationId xmlns:a16="http://schemas.microsoft.com/office/drawing/2014/main" id="{1925FF11-E1EC-EAA3-7537-AE1D19BD8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5553"/>
            <a:ext cx="12192000" cy="695597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4540DC3-2DF2-E283-2778-B9845F1392A4}"/>
              </a:ext>
            </a:extLst>
          </p:cNvPr>
          <p:cNvSpPr txBox="1"/>
          <p:nvPr/>
        </p:nvSpPr>
        <p:spPr>
          <a:xfrm>
            <a:off x="283028" y="1157912"/>
            <a:ext cx="1098368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l">
              <a:buFont typeface="Symbol" panose="05050102010706020507" pitchFamily="18" charset="2"/>
              <a:buChar char=""/>
            </a:pPr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Правда ли в Шотландии проживает мужчина, которому закон разрешил жениться на сестре своей вдовы?</a:t>
            </a:r>
          </a:p>
          <a:p>
            <a:pPr lvl="0" algn="l"/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Symbol" panose="05050102010706020507" pitchFamily="18" charset="2"/>
              <a:buChar char=""/>
            </a:pPr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правильно сказать: «Девять и пять равняется 13» или «Девять и пять будет 13»? </a:t>
            </a:r>
          </a:p>
          <a:p>
            <a:pPr lvl="0" algn="l"/>
            <a:endParaRPr lang="ru-RU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Symbol" panose="05050102010706020507" pitchFamily="18" charset="2"/>
              <a:buChar char=""/>
            </a:pPr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Сколько зверей каждого вида Моисей взял с собой на ковчег? </a:t>
            </a:r>
            <a:endParaRPr lang="ru-RU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DC2F28-C6E4-6894-119E-F2D9E6EFD2E0}"/>
              </a:ext>
            </a:extLst>
          </p:cNvPr>
          <p:cNvSpPr txBox="1"/>
          <p:nvPr/>
        </p:nvSpPr>
        <p:spPr>
          <a:xfrm>
            <a:off x="1621971" y="130629"/>
            <a:ext cx="7478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l"/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Тест «Активное восприятие»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79BF45-D065-EF09-ED2A-973BBD24747A}"/>
              </a:ext>
            </a:extLst>
          </p:cNvPr>
          <p:cNvSpPr txBox="1"/>
          <p:nvPr/>
        </p:nvSpPr>
        <p:spPr>
          <a:xfrm>
            <a:off x="2177142" y="2231572"/>
            <a:ext cx="937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(нет, если у человека есть вдова- он умер)</a:t>
            </a:r>
            <a:endParaRPr lang="ru-RU" sz="3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AAE2AB-4EB8-5269-DF6D-0C95AECCD557}"/>
              </a:ext>
            </a:extLst>
          </p:cNvPr>
          <p:cNvSpPr txBox="1"/>
          <p:nvPr/>
        </p:nvSpPr>
        <p:spPr>
          <a:xfrm>
            <a:off x="6863442" y="3910732"/>
            <a:ext cx="34072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(9 и 5 будет 14)</a:t>
            </a:r>
            <a:endParaRPr lang="ru-RU" sz="3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86B701-0A16-A82D-D2A1-C7D32CFD7DE2}"/>
              </a:ext>
            </a:extLst>
          </p:cNvPr>
          <p:cNvSpPr txBox="1"/>
          <p:nvPr/>
        </p:nvSpPr>
        <p:spPr>
          <a:xfrm>
            <a:off x="2253343" y="5562141"/>
            <a:ext cx="9013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(Моисей никого не брал, это сделал Ной)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899055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снимок экрана, Красочность, Симметрия, дизайн">
            <a:extLst>
              <a:ext uri="{FF2B5EF4-FFF2-40B4-BE49-F238E27FC236}">
                <a16:creationId xmlns:a16="http://schemas.microsoft.com/office/drawing/2014/main" id="{1925FF11-E1EC-EAA3-7537-AE1D19BD8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7970"/>
            <a:ext cx="12192000" cy="695597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16BDD02-5C9D-7695-7A00-7E477FEF1B1D}"/>
              </a:ext>
            </a:extLst>
          </p:cNvPr>
          <p:cNvSpPr txBox="1"/>
          <p:nvPr/>
        </p:nvSpPr>
        <p:spPr>
          <a:xfrm>
            <a:off x="2177143" y="239486"/>
            <a:ext cx="6792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равила активного слушания</a:t>
            </a:r>
            <a:endParaRPr lang="ru-RU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30DD60-7611-A83D-DEDF-EB542D392129}"/>
              </a:ext>
            </a:extLst>
          </p:cNvPr>
          <p:cNvSpPr txBox="1"/>
          <p:nvPr/>
        </p:nvSpPr>
        <p:spPr>
          <a:xfrm>
            <a:off x="163286" y="1609751"/>
            <a:ext cx="1202871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l">
              <a:buFont typeface="Wingdings" panose="05000000000000000000" pitchFamily="2" charset="2"/>
              <a:buChar char="q"/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 время разговора смотрите собеседнику в глаза, но не постоянно, а периодически, чтобы удерживать контакт.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l">
              <a:buFont typeface="Wingdings" panose="05000000000000000000" pitchFamily="2" charset="2"/>
              <a:buChar char="q"/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Никогда не заканчивайте предложение вместо собеседника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l">
              <a:buFont typeface="Wingdings" panose="05000000000000000000" pitchFamily="2" charset="2"/>
              <a:buChar char="q"/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Повторяйте последние слова собеседника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l">
              <a:buFont typeface="Wingdings" panose="05000000000000000000" pitchFamily="2" charset="2"/>
              <a:buChar char="q"/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Отвечая, старайтесь дать понять, что вы услышали собеседника: «Да, я вас понял…»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l">
              <a:buFont typeface="Wingdings" panose="05000000000000000000" pitchFamily="2" charset="2"/>
              <a:buChar char="q"/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Задавайте вопросы, если что-то не поняли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l">
              <a:buFont typeface="Wingdings" panose="05000000000000000000" pitchFamily="2" charset="2"/>
              <a:buChar char="q"/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Держите паузу перед ответом, это свидетельствует о том, что Вы хорошо обдумали ответ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754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снимок экрана, Красочность, Симметрия, дизайн">
            <a:extLst>
              <a:ext uri="{FF2B5EF4-FFF2-40B4-BE49-F238E27FC236}">
                <a16:creationId xmlns:a16="http://schemas.microsoft.com/office/drawing/2014/main" id="{1925FF11-E1EC-EAA3-7537-AE1D19BD8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7970"/>
            <a:ext cx="12192000" cy="695597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35A4A19-5FA6-07D8-82A7-0AB2D664F9F7}"/>
              </a:ext>
            </a:extLst>
          </p:cNvPr>
          <p:cNvSpPr txBox="1"/>
          <p:nvPr/>
        </p:nvSpPr>
        <p:spPr>
          <a:xfrm>
            <a:off x="566057" y="1905897"/>
            <a:ext cx="81533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0" indent="-571500" algn="l">
              <a:buSzPct val="8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выносите суждений. </a:t>
            </a:r>
          </a:p>
          <a:p>
            <a:pPr marL="571500" lvl="0" indent="-571500" algn="l">
              <a:buSzPct val="8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поучайте. </a:t>
            </a:r>
          </a:p>
          <a:p>
            <a:pPr marL="571500" lvl="0" indent="-571500" algn="l">
              <a:buSzPct val="8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ставьте «диагноз». </a:t>
            </a:r>
          </a:p>
          <a:p>
            <a:pPr marL="571500" lvl="0" indent="-571500" algn="l">
              <a:buSzPct val="8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выпытывайте. </a:t>
            </a:r>
          </a:p>
          <a:p>
            <a:pPr marL="571500" lvl="0" indent="-571500" algn="l">
              <a:buSzPct val="8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разглашайте «тайну». </a:t>
            </a:r>
          </a:p>
          <a:p>
            <a:pPr marL="571500" lvl="0" indent="-571500" algn="l">
              <a:buSzPct val="8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провоцируйте конфликты. </a:t>
            </a:r>
            <a:endParaRPr lang="ru-RU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24C350-716F-3AA5-BD83-6BFDF869F915}"/>
              </a:ext>
            </a:extLst>
          </p:cNvPr>
          <p:cNvSpPr txBox="1"/>
          <p:nvPr/>
        </p:nvSpPr>
        <p:spPr>
          <a:xfrm>
            <a:off x="1328057" y="134035"/>
            <a:ext cx="84364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l"/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Уважаемые педагоги, помните:</a:t>
            </a:r>
            <a:endParaRPr lang="ru-RU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9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снимок экрана, Красочность, Симметрия, дизайн">
            <a:extLst>
              <a:ext uri="{FF2B5EF4-FFF2-40B4-BE49-F238E27FC236}">
                <a16:creationId xmlns:a16="http://schemas.microsoft.com/office/drawing/2014/main" id="{1925FF11-E1EC-EAA3-7537-AE1D19BD8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7970"/>
            <a:ext cx="12192000" cy="695597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270C726-3708-D4D4-C708-2F9116D59BE3}"/>
              </a:ext>
            </a:extLst>
          </p:cNvPr>
          <p:cNvSpPr txBox="1"/>
          <p:nvPr/>
        </p:nvSpPr>
        <p:spPr>
          <a:xfrm>
            <a:off x="119743" y="1796491"/>
            <a:ext cx="1207225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l">
              <a:buFont typeface="+mj-lt"/>
              <a:buAutoNum type="arabicPeriod"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Всегда стремиться быть в хорошем настроении и быть приятным в общении.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rabicPeriod"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Стараться почувствовать эмоциональное состояние собеседника.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rabicPeriod"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Находить возможность каждый раз говорить родителям что-нибудь положительное о ребенке — это лучший способ расположить их к себе.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rabicPeriod"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Давать родителям возможность высказаться, не перебивая их.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rabicPeriod"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Быть эмоционально уравновешенным при общении с родителями, подавать пример воспитанности и такта.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rabicPeriod"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сложной ситуации стараться подавать пример уступчивости — этим своего достоинства уронить нельзя, но укрепить его можно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1BA745-7E3B-0734-04BA-2B18F6AACBFE}"/>
              </a:ext>
            </a:extLst>
          </p:cNvPr>
          <p:cNvSpPr txBox="1"/>
          <p:nvPr/>
        </p:nvSpPr>
        <p:spPr>
          <a:xfrm>
            <a:off x="1170214" y="489857"/>
            <a:ext cx="9971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l"/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Примерный кодекс общения с родителями:</a:t>
            </a:r>
            <a:endParaRPr lang="ru-RU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91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Picture background">
            <a:extLst>
              <a:ext uri="{FF2B5EF4-FFF2-40B4-BE49-F238E27FC236}">
                <a16:creationId xmlns:a16="http://schemas.microsoft.com/office/drawing/2014/main" id="{C730EAD5-0AD6-F580-A382-2607DE3806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91"/>
          <a:stretch/>
        </p:blipFill>
        <p:spPr bwMode="auto">
          <a:xfrm>
            <a:off x="-76200" y="-329002"/>
            <a:ext cx="12268200" cy="7516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5277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434</Words>
  <Application>Microsoft Office PowerPoint</Application>
  <PresentationFormat>Широкоэкранный</PresentationFormat>
  <Paragraphs>46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Symbol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Екатерина Кириченко</dc:creator>
  <cp:lastModifiedBy>Екатерина Кириченко</cp:lastModifiedBy>
  <cp:revision>5</cp:revision>
  <dcterms:created xsi:type="dcterms:W3CDTF">2026-01-23T03:02:16Z</dcterms:created>
  <dcterms:modified xsi:type="dcterms:W3CDTF">2026-01-23T03:54:18Z</dcterms:modified>
</cp:coreProperties>
</file>